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3" r:id="rId1"/>
  </p:sldMasterIdLst>
  <p:sldIdLst>
    <p:sldId id="256" r:id="rId2"/>
    <p:sldId id="257" r:id="rId3"/>
    <p:sldId id="262" r:id="rId4"/>
    <p:sldId id="263" r:id="rId5"/>
    <p:sldId id="260" r:id="rId6"/>
    <p:sldId id="261" r:id="rId7"/>
    <p:sldId id="258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0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C01D-D13C-B34A-9FF9-03507E514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FA4C01D-D13C-B34A-9FF9-03507E5148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FA4C01D-D13C-B34A-9FF9-03507E5148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A4C01D-D13C-B34A-9FF9-03507E5148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C01D-D13C-B34A-9FF9-03507E5148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FA4C01D-D13C-B34A-9FF9-03507E5148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FA4C01D-D13C-B34A-9FF9-03507E514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A4C01D-D13C-B34A-9FF9-03507E514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A4C01D-D13C-B34A-9FF9-03507E5148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FA4C01D-D13C-B34A-9FF9-03507E5148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80C08F6-7B54-4D40-B075-40EEE0D15D1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A4C01D-D13C-B34A-9FF9-03507E5148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eitreal.com/images/3DPrintingProcess2.gif" TargetMode="External"/><Relationship Id="rId2" Type="http://schemas.openxmlformats.org/officeDocument/2006/relationships/hyperlink" Target="http://blog.ponoko.com/wp-content/uploads/2011/05/MG_6593_x534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ibertyinvestorcom.files.wordpress.com/2012/09/the-additive-manufacturing-revolution-begins_image.jpg?w=30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13630" y="379397"/>
            <a:ext cx="6192838" cy="164592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 Rounded MT Bold" pitchFamily="34" charset="0"/>
              </a:rPr>
              <a:t>3D</a:t>
            </a:r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 Rounded MT Bold" pitchFamily="34" charset="0"/>
              </a:rPr>
              <a:t>Printing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2659" y="3626472"/>
            <a:ext cx="20431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rial Black" pitchFamily="34" charset="0"/>
                <a:ea typeface="Majalla UI"/>
              </a:rPr>
              <a:t>Prepared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  <a:ea typeface="Majalla UI"/>
              </a:rPr>
              <a:t>by:</a:t>
            </a:r>
            <a:endParaRPr lang="en-GB" sz="2000" dirty="0">
              <a:solidFill>
                <a:prstClr val="black"/>
              </a:solidFill>
              <a:latin typeface="Arial Black" pitchFamily="34" charset="0"/>
              <a:ea typeface="Majalla U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1157" y="4261048"/>
            <a:ext cx="4857784" cy="40011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26988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MSc. </a:t>
            </a:r>
            <a:r>
              <a:rPr lang="ar-IQ" sz="2000" dirty="0">
                <a:solidFill>
                  <a:srgbClr val="000000"/>
                </a:solidFill>
                <a:latin typeface="Arial Black" pitchFamily="34" charset="0"/>
                <a:ea typeface="Majalla UI"/>
                <a:cs typeface="Majalla U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Royida A. Ibrahem Alhayali</a:t>
            </a:r>
          </a:p>
        </p:txBody>
      </p:sp>
    </p:spTree>
    <p:extLst>
      <p:ext uri="{BB962C8B-B14F-4D97-AF65-F5344CB8AC3E}">
        <p14:creationId xmlns:p14="http://schemas.microsoft.com/office/powerpoint/2010/main" val="37080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Additive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Subtractive 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Creating A Form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Conserves Resources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Efficient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3D Printing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Manufacturing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Uncovering A Form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Carving A Sculpture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Chiseling A </a:t>
            </a:r>
            <a:r>
              <a:rPr lang="en-US" dirty="0" smtClean="0">
                <a:solidFill>
                  <a:srgbClr val="000000"/>
                </a:solidFill>
              </a:rPr>
              <a:t>Statue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Wasteful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Time Consuming</a:t>
            </a:r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3DPrintingProcess2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4331" y="3591564"/>
            <a:ext cx="1812670" cy="270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Aerospace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Medical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Wings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Replacement Parts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Designs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Copings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Joints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Tools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Breakthroughs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" y="4165594"/>
            <a:ext cx="1876927" cy="21279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28" y="4325410"/>
            <a:ext cx="2477251" cy="18083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2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Other Industries: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Jewelry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Footwear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Architecture 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Engineering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Automotive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Geographic Information Systems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Civil Engineering</a:t>
            </a:r>
          </a:p>
        </p:txBody>
      </p:sp>
      <p:pic>
        <p:nvPicPr>
          <p:cNvPr id="3" name="Picture 2" descr="j0185206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87" y="1527048"/>
            <a:ext cx="3657600" cy="2481072"/>
          </a:xfrm>
          <a:prstGeom prst="rect">
            <a:avLst/>
          </a:prstGeom>
          <a:ln w="28575" cmpd="sng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2235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28858" y="1654393"/>
            <a:ext cx="3115142" cy="555326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A 3D Printer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0" name="Picture Placeholder 9" descr="the-additive-manufacturing-revolution-begins_imag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50" r="-18750"/>
          <a:stretch>
            <a:fillRect/>
          </a:stretch>
        </p:blipFill>
        <p:spPr>
          <a:xfrm>
            <a:off x="2460531" y="552088"/>
            <a:ext cx="3824302" cy="2781311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Prices range from under $5,000 to over $1,000,000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39467" y="5151826"/>
            <a:ext cx="27494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A Computer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skd188803sdc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33" y="4141496"/>
            <a:ext cx="2489366" cy="20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The Economics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32590"/>
              </p:ext>
            </p:extLst>
          </p:nvPr>
        </p:nvGraphicFramePr>
        <p:xfrm>
          <a:off x="1368426" y="2616214"/>
          <a:ext cx="6650808" cy="362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404"/>
                <a:gridCol w="3325404"/>
              </a:tblGrid>
              <a:tr h="60593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Number 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 Small 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3D Printers Sold in the U.S.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5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21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043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21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1816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21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5978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21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23265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8506" y="3665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1037" y="2024728"/>
            <a:ext cx="64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And 6.5 Billion Dollar Industry by 2019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752" y="1517151"/>
            <a:ext cx="4949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 2.1 Billion Dollar Industry In 2012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744" y="2785048"/>
            <a:ext cx="82994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Gupta, </a:t>
            </a:r>
            <a:r>
              <a:rPr lang="en-US" sz="1100" dirty="0" err="1">
                <a:solidFill>
                  <a:srgbClr val="000000"/>
                </a:solidFill>
              </a:rPr>
              <a:t>Poornima</a:t>
            </a:r>
            <a:r>
              <a:rPr lang="en-US" sz="1100" dirty="0">
                <a:solidFill>
                  <a:srgbClr val="000000"/>
                </a:solidFill>
              </a:rPr>
              <a:t>. </a:t>
            </a:r>
            <a:r>
              <a:rPr lang="en-US" sz="1100" i="1" dirty="0">
                <a:solidFill>
                  <a:srgbClr val="000000"/>
                </a:solidFill>
              </a:rPr>
              <a:t>HP's Profitable Printers to Buy Whitman Time.</a:t>
            </a:r>
            <a:r>
              <a:rPr lang="en-US" sz="1100" dirty="0">
                <a:solidFill>
                  <a:srgbClr val="000000"/>
                </a:solidFill>
              </a:rPr>
              <a:t> October 2, 2012. http://</a:t>
            </a:r>
            <a:r>
              <a:rPr lang="en-US" sz="1100" dirty="0" err="1">
                <a:solidFill>
                  <a:srgbClr val="000000"/>
                </a:solidFill>
              </a:rPr>
              <a:t>articles.chicagotribune.com</a:t>
            </a:r>
            <a:r>
              <a:rPr lang="en-US" sz="1100" dirty="0">
                <a:solidFill>
                  <a:srgbClr val="000000"/>
                </a:solidFill>
              </a:rPr>
              <a:t>/2012-10-02/business/sns-rt-us-hp-printersbre89204b-20121002_1_hp-annual-profit-lexmark (accessed November 11, 2012).</a:t>
            </a:r>
          </a:p>
          <a:p>
            <a:r>
              <a:rPr lang="en-US" sz="1100" dirty="0" err="1">
                <a:solidFill>
                  <a:srgbClr val="000000"/>
                </a:solidFill>
              </a:rPr>
              <a:t>Kolet</a:t>
            </a:r>
            <a:r>
              <a:rPr lang="en-US" sz="1100" dirty="0">
                <a:solidFill>
                  <a:srgbClr val="000000"/>
                </a:solidFill>
              </a:rPr>
              <a:t>, Max </a:t>
            </a:r>
            <a:r>
              <a:rPr lang="en-US" sz="1100" dirty="0" err="1">
                <a:solidFill>
                  <a:srgbClr val="000000"/>
                </a:solidFill>
              </a:rPr>
              <a:t>Raskin</a:t>
            </a:r>
            <a:r>
              <a:rPr lang="en-US" sz="1100" dirty="0">
                <a:solidFill>
                  <a:srgbClr val="000000"/>
                </a:solidFill>
              </a:rPr>
              <a:t> and </a:t>
            </a:r>
            <a:r>
              <a:rPr lang="en-US" sz="1100" dirty="0" err="1">
                <a:solidFill>
                  <a:srgbClr val="000000"/>
                </a:solidFill>
              </a:rPr>
              <a:t>Ilan</a:t>
            </a:r>
            <a:r>
              <a:rPr lang="en-US" sz="1100" dirty="0">
                <a:solidFill>
                  <a:srgbClr val="000000"/>
                </a:solidFill>
              </a:rPr>
              <a:t>. </a:t>
            </a:r>
            <a:r>
              <a:rPr lang="en-US" sz="1100" i="1" dirty="0">
                <a:solidFill>
                  <a:srgbClr val="000000"/>
                </a:solidFill>
              </a:rPr>
              <a:t>Personal 3-D Printer Sales Jump 35,000% Since 2007.</a:t>
            </a:r>
            <a:r>
              <a:rPr lang="en-US" sz="1100" dirty="0">
                <a:solidFill>
                  <a:srgbClr val="000000"/>
                </a:solidFill>
              </a:rPr>
              <a:t> October 23, 2012. http://</a:t>
            </a:r>
            <a:r>
              <a:rPr lang="en-US" sz="1100" dirty="0" err="1">
                <a:solidFill>
                  <a:srgbClr val="000000"/>
                </a:solidFill>
              </a:rPr>
              <a:t>www.bloomberg.com</a:t>
            </a:r>
            <a:r>
              <a:rPr lang="en-US" sz="1100" dirty="0">
                <a:solidFill>
                  <a:srgbClr val="000000"/>
                </a:solidFill>
              </a:rPr>
              <a:t>/news/2012-10-24/personal-3-d-printer-sales-jump-35-000-since-2007.html (accessed November 11, 2012). </a:t>
            </a:r>
          </a:p>
          <a:p>
            <a:r>
              <a:rPr lang="en-US" sz="1100" dirty="0" smtClean="0">
                <a:solidFill>
                  <a:srgbClr val="0000FF"/>
                </a:solidFill>
                <a:hlinkClick r:id="rId2"/>
              </a:rPr>
              <a:t>http://blog.ponoko.com/wp-content/uploads/2011/05/MG_6593_x534.jpg</a:t>
            </a:r>
            <a:r>
              <a:rPr lang="en-US" sz="1100" dirty="0" smtClean="0">
                <a:solidFill>
                  <a:srgbClr val="0000FF"/>
                </a:solidFill>
              </a:rPr>
              <a:t> Accessed: November 12, 2012</a:t>
            </a:r>
          </a:p>
          <a:p>
            <a:r>
              <a:rPr lang="en-US" sz="1100" dirty="0">
                <a:solidFill>
                  <a:srgbClr val="0000FF"/>
                </a:solidFill>
                <a:hlinkClick r:id="rId3"/>
              </a:rPr>
              <a:t>http://</a:t>
            </a:r>
            <a:r>
              <a:rPr lang="en-US" sz="1100" dirty="0" smtClean="0">
                <a:solidFill>
                  <a:srgbClr val="0000FF"/>
                </a:solidFill>
                <a:hlinkClick r:id="rId3"/>
              </a:rPr>
              <a:t>assets.inhabitat.com/wp-content/blogs.dir/1/files/2012/02/83-3d-printed-jaw-1-537x392.jpg </a:t>
            </a:r>
            <a:r>
              <a:rPr lang="en-US" sz="1100" dirty="0">
                <a:solidFill>
                  <a:srgbClr val="0000FF"/>
                </a:solidFill>
              </a:rPr>
              <a:t>Accessed: November 12, </a:t>
            </a:r>
            <a:r>
              <a:rPr lang="en-US" sz="1100" dirty="0" smtClean="0">
                <a:solidFill>
                  <a:srgbClr val="0000FF"/>
                </a:solidFill>
              </a:rPr>
              <a:t>2012</a:t>
            </a:r>
            <a:endParaRPr lang="en-US" sz="1100" dirty="0" smtClean="0">
              <a:solidFill>
                <a:srgbClr val="0000FF"/>
              </a:solidFill>
              <a:hlinkClick r:id="rId3"/>
            </a:endParaRPr>
          </a:p>
          <a:p>
            <a:r>
              <a:rPr lang="en-US" sz="1100" dirty="0" smtClean="0">
                <a:solidFill>
                  <a:srgbClr val="0000FF"/>
                </a:solidFill>
                <a:hlinkClick r:id="rId3"/>
              </a:rPr>
              <a:t>http</a:t>
            </a:r>
            <a:r>
              <a:rPr lang="en-US" sz="1100" dirty="0">
                <a:solidFill>
                  <a:srgbClr val="0000FF"/>
                </a:solidFill>
                <a:hlinkClick r:id="rId3"/>
              </a:rPr>
              <a:t>://www.createitreal.com/images/3DPrintingProcess2.gif</a:t>
            </a:r>
            <a:r>
              <a:rPr lang="en-US" sz="1100" dirty="0">
                <a:solidFill>
                  <a:srgbClr val="0000FF"/>
                </a:solidFill>
              </a:rPr>
              <a:t> </a:t>
            </a:r>
            <a:r>
              <a:rPr lang="en-US" sz="1100" dirty="0" err="1">
                <a:solidFill>
                  <a:srgbClr val="0000FF"/>
                </a:solidFill>
              </a:rPr>
              <a:t>Accesed</a:t>
            </a:r>
            <a:r>
              <a:rPr lang="en-US" sz="1100" dirty="0">
                <a:solidFill>
                  <a:srgbClr val="0000FF"/>
                </a:solidFill>
              </a:rPr>
              <a:t>: </a:t>
            </a:r>
            <a:r>
              <a:rPr lang="en-US" sz="1100" dirty="0" err="1">
                <a:solidFill>
                  <a:srgbClr val="0000FF"/>
                </a:solidFill>
              </a:rPr>
              <a:t>Novmeber</a:t>
            </a:r>
            <a:r>
              <a:rPr lang="en-US" sz="1100" dirty="0">
                <a:solidFill>
                  <a:srgbClr val="0000FF"/>
                </a:solidFill>
              </a:rPr>
              <a:t> 12, 2012</a:t>
            </a:r>
          </a:p>
          <a:p>
            <a:r>
              <a:rPr lang="en-US" sz="1100" dirty="0">
                <a:solidFill>
                  <a:srgbClr val="0000FF"/>
                </a:solidFill>
                <a:hlinkClick r:id="rId4"/>
              </a:rPr>
              <a:t>http://libertyinvestorcom.files.wordpress.com/2012/09/the-additive-manufacturing-revolution-begins_image.jpg?w=300</a:t>
            </a:r>
            <a:r>
              <a:rPr lang="en-US" sz="1100" dirty="0">
                <a:solidFill>
                  <a:srgbClr val="0000FF"/>
                </a:solidFill>
              </a:rPr>
              <a:t> Accessed: November 12, 2012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Song: White Winter Hymnal by The Fleet Foxes. Owned by Nathan Phillips</a:t>
            </a:r>
            <a:endParaRPr lang="en-US" sz="1100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7529" y="3222225"/>
            <a:ext cx="6192838" cy="164592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Thanks for listing</a:t>
            </a:r>
            <a:endParaRPr lang="en-US" sz="44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</TotalTime>
  <Words>227</Words>
  <Application>Microsoft Office PowerPoint</Application>
  <PresentationFormat>عرض على الشاشة (3:4)‏</PresentationFormat>
  <Paragraphs>67</Paragraphs>
  <Slides>8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Civic</vt:lpstr>
      <vt:lpstr>3D Printing</vt:lpstr>
      <vt:lpstr>Manufacturing</vt:lpstr>
      <vt:lpstr>Breakthroughs</vt:lpstr>
      <vt:lpstr>Other Industries:</vt:lpstr>
      <vt:lpstr>A 3D Printer</vt:lpstr>
      <vt:lpstr>The Economics</vt:lpstr>
      <vt:lpstr>references</vt:lpstr>
      <vt:lpstr>عرض تقديمي في PowerPoint</vt:lpstr>
    </vt:vector>
  </TitlesOfParts>
  <Company>The University of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Phillips</dc:creator>
  <cp:lastModifiedBy>DR.Ahmed Saker 2o1O</cp:lastModifiedBy>
  <cp:revision>34</cp:revision>
  <dcterms:created xsi:type="dcterms:W3CDTF">2012-11-12T05:56:12Z</dcterms:created>
  <dcterms:modified xsi:type="dcterms:W3CDTF">2015-12-21T08:12:05Z</dcterms:modified>
</cp:coreProperties>
</file>